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8" r:id="rId3"/>
    <p:sldId id="279" r:id="rId4"/>
    <p:sldId id="280" r:id="rId5"/>
    <p:sldId id="275" r:id="rId6"/>
    <p:sldId id="276" r:id="rId7"/>
    <p:sldId id="277" r:id="rId8"/>
    <p:sldId id="284" r:id="rId9"/>
    <p:sldId id="285" r:id="rId10"/>
    <p:sldId id="286" r:id="rId11"/>
    <p:sldId id="281" r:id="rId12"/>
    <p:sldId id="282" r:id="rId13"/>
    <p:sldId id="283" r:id="rId14"/>
    <p:sldId id="263" r:id="rId15"/>
    <p:sldId id="258" r:id="rId16"/>
    <p:sldId id="274" r:id="rId17"/>
    <p:sldId id="2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CC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034" autoAdjust="0"/>
    <p:restoredTop sz="94629"/>
  </p:normalViewPr>
  <p:slideViewPr>
    <p:cSldViewPr snapToGrid="0">
      <p:cViewPr varScale="1">
        <p:scale>
          <a:sx n="78" d="100"/>
          <a:sy n="78" d="100"/>
        </p:scale>
        <p:origin x="1349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D1C5C-0C28-4D44-9519-816C9258730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7F70E-6B26-40B8-8AD3-A9102CCF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3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9821-F282-41A9-861B-61F2A041F68C}" type="datetime1">
              <a:rPr lang="en-US" smtClean="0"/>
              <a:t>12/7/2023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2021 BALAS Annual Conference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4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8E31-A2E8-4C0D-8F53-EF005408441A}" type="datetime1">
              <a:rPr lang="en-US" smtClean="0"/>
              <a:t>12/7/2023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BALAS Annual Conference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2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6379-57BC-4835-B7AD-6A14EF30C17A}" type="datetime1">
              <a:rPr lang="en-US" smtClean="0"/>
              <a:t>12/7/2023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BALAS Annual Conference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7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5AF0-17CD-440E-A695-4347008D09BC}" type="datetime1">
              <a:rPr lang="en-US" smtClean="0"/>
              <a:t>12/7/2023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2021 BALAS Annual Conference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2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CBA-61A8-43F2-B394-A5D9873EB076}" type="datetime1">
              <a:rPr lang="en-US" smtClean="0"/>
              <a:t>12/7/2023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2021 BALAS Annual Conference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CD29-D3D6-4560-9E7F-0FB6B1BAA5AB}" type="datetime1">
              <a:rPr lang="en-US" smtClean="0"/>
              <a:t>12/7/2023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2021 BALAS Annual Conference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2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B5C7-E3F0-4E00-966A-B4FB9667812B}" type="datetime1">
              <a:rPr lang="en-US" smtClean="0"/>
              <a:t>12/7/2023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2021 BALAS Annual Conference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3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8865-7D64-4BF5-9485-6322B86167CA}" type="datetime1">
              <a:rPr lang="en-US" smtClean="0"/>
              <a:t>12/7/2023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2021 BALAS Annual Conference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E360-B5F5-4306-892C-3DBB54C1ED80}" type="datetime1">
              <a:rPr lang="en-US" smtClean="0"/>
              <a:t>12/7/2023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2021 BALAS Annual Conference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9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E396-C383-4BC0-B40B-90FD64375689}" type="datetime1">
              <a:rPr lang="en-US" smtClean="0"/>
              <a:t>12/7/2023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BALAS Annual Conference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9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9420-C6FC-4BC5-9352-D6A84D190074}" type="datetime1">
              <a:rPr lang="en-US" smtClean="0"/>
              <a:t>12/7/2023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BALAS Annual Conference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9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1B74-0771-4B0C-B02D-F8EB44728104}" type="datetime1">
              <a:rPr lang="en-US" smtClean="0"/>
              <a:t>12/7/2023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2021 BALAS Annual Conference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BB729-3ABF-47CD-84AC-832E75BD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8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481358"/>
            <a:ext cx="9144000" cy="2387600"/>
          </a:xfrm>
        </p:spPr>
        <p:txBody>
          <a:bodyPr>
            <a:normAutofit/>
          </a:bodyPr>
          <a:lstStyle/>
          <a:p>
            <a:r>
              <a:rPr lang="es-VE" dirty="0"/>
              <a:t> </a:t>
            </a:r>
            <a:r>
              <a:rPr lang="es-VE" b="1" dirty="0"/>
              <a:t>BEST PAPER AWARDS BALAS 2023 ANNUAL CONFERENCE</a:t>
            </a:r>
            <a:endParaRPr lang="en-U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44966"/>
            <a:ext cx="9144000" cy="1358052"/>
          </a:xfrm>
        </p:spPr>
        <p:txBody>
          <a:bodyPr/>
          <a:lstStyle/>
          <a:p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TEC de Monterrey – Campus México</a:t>
            </a:r>
          </a:p>
          <a:p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México, DF, June 21</a:t>
            </a:r>
            <a:r>
              <a:rPr lang="en-US" sz="3200" b="1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st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– 23</a:t>
            </a:r>
            <a:r>
              <a:rPr lang="en-US" sz="3200" b="1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rd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, 2023</a:t>
            </a:r>
          </a:p>
        </p:txBody>
      </p:sp>
      <p:pic>
        <p:nvPicPr>
          <p:cNvPr id="2050" name="Picture 2" descr="https://www.balas.org/resources/Pictures/Master%20Template%20Images/BALAS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54" y="539681"/>
            <a:ext cx="6683107" cy="220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82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50246"/>
            <a:ext cx="10515600" cy="173317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USD School of Business Award Best Paper on Business and Corporate Social Responsibility, Social Impact and Social Innovation </a:t>
            </a:r>
            <a:br>
              <a:rPr lang="en-US" b="1" i="1" dirty="0">
                <a:solidFill>
                  <a:schemeClr val="accent2"/>
                </a:solidFill>
              </a:rPr>
            </a:br>
            <a:r>
              <a:rPr lang="en-US" sz="49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WINNER</a:t>
            </a:r>
            <a:br>
              <a:rPr lang="en-US" b="1" i="1" dirty="0">
                <a:solidFill>
                  <a:schemeClr val="accent2"/>
                </a:solidFill>
              </a:rPr>
            </a:b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973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3600" dirty="0"/>
              <a:t>Guillermo Arévalo, Maximiliano González, Alexander Guzmán and María A. Trujillo</a:t>
            </a:r>
          </a:p>
          <a:p>
            <a:pPr marL="0" indent="0">
              <a:buNone/>
            </a:pPr>
            <a:r>
              <a:rPr lang="es-CO" b="1" dirty="0"/>
              <a:t>The </a:t>
            </a:r>
            <a:r>
              <a:rPr lang="es-CO" b="1" dirty="0" err="1"/>
              <a:t>value</a:t>
            </a:r>
            <a:r>
              <a:rPr lang="es-CO" b="1" dirty="0"/>
              <a:t> </a:t>
            </a:r>
            <a:r>
              <a:rPr lang="es-CO" b="1" dirty="0" err="1"/>
              <a:t>effect</a:t>
            </a:r>
            <a:r>
              <a:rPr lang="es-CO" b="1" dirty="0"/>
              <a:t> </a:t>
            </a:r>
            <a:r>
              <a:rPr lang="es-CO" b="1" dirty="0" err="1"/>
              <a:t>of</a:t>
            </a:r>
            <a:r>
              <a:rPr lang="es-CO" b="1" dirty="0"/>
              <a:t> </a:t>
            </a:r>
            <a:r>
              <a:rPr lang="es-CO" b="1" dirty="0" err="1"/>
              <a:t>sustainability</a:t>
            </a:r>
            <a:r>
              <a:rPr lang="es-CO" b="1" dirty="0"/>
              <a:t>: </a:t>
            </a:r>
            <a:r>
              <a:rPr lang="es-CO" b="1" dirty="0" err="1"/>
              <a:t>Evidence</a:t>
            </a:r>
            <a:r>
              <a:rPr lang="es-CO" b="1" dirty="0"/>
              <a:t> </a:t>
            </a:r>
            <a:r>
              <a:rPr lang="es-CO" b="1" dirty="0" err="1"/>
              <a:t>from</a:t>
            </a:r>
            <a:r>
              <a:rPr lang="es-CO" b="1" dirty="0"/>
              <a:t> </a:t>
            </a:r>
            <a:r>
              <a:rPr lang="es-CO" b="1" dirty="0" err="1"/>
              <a:t>Latin</a:t>
            </a:r>
            <a:r>
              <a:rPr lang="es-CO" b="1" dirty="0"/>
              <a:t> American ESG bond </a:t>
            </a:r>
            <a:r>
              <a:rPr lang="es-CO" b="1" dirty="0" err="1"/>
              <a:t>market</a:t>
            </a:r>
            <a:endParaRPr lang="es-CO" b="1" dirty="0"/>
          </a:p>
          <a:p>
            <a:pPr lvl="1"/>
            <a:endParaRPr lang="en-US" dirty="0"/>
          </a:p>
        </p:txBody>
      </p:sp>
      <p:pic>
        <p:nvPicPr>
          <p:cNvPr id="4" name="Picture 2" descr="https://www.balas.org/resources/Pictures/Master%20Template%20Images/BALAS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54" y="4528628"/>
            <a:ext cx="6683107" cy="220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6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/>
              <a:t>Universidad de </a:t>
            </a:r>
            <a:r>
              <a:rPr lang="en-US" sz="5000" b="1" dirty="0" err="1"/>
              <a:t>los</a:t>
            </a:r>
            <a:r>
              <a:rPr lang="en-US" sz="5000" b="1" dirty="0"/>
              <a:t> Andes </a:t>
            </a:r>
          </a:p>
          <a:p>
            <a:pPr marL="0" indent="0" algn="ctr">
              <a:buNone/>
            </a:pPr>
            <a:r>
              <a:rPr lang="en-US" sz="5000" b="1" dirty="0"/>
              <a:t>School of Management </a:t>
            </a:r>
          </a:p>
          <a:p>
            <a:pPr marL="0" indent="0" algn="ctr">
              <a:buNone/>
            </a:pPr>
            <a:r>
              <a:rPr lang="en-US" sz="5000" b="1" dirty="0"/>
              <a:t>Best Teaching Case Award </a:t>
            </a:r>
            <a:br>
              <a:rPr lang="en-US" sz="5000" b="1" dirty="0"/>
            </a:br>
            <a:endParaRPr lang="en-US" sz="5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11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D4E8C4-62E5-0346-B005-E80471A48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2022 BALAS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2076021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315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Universidad de </a:t>
            </a:r>
            <a:r>
              <a:rPr lang="en-US" b="1" dirty="0" err="1"/>
              <a:t>los</a:t>
            </a:r>
            <a:r>
              <a:rPr lang="en-US" b="1" dirty="0"/>
              <a:t> Andes School of Management Best Teaching Case Award </a:t>
            </a:r>
            <a:br>
              <a:rPr lang="en-US" b="1" dirty="0"/>
            </a:br>
            <a:r>
              <a:rPr lang="en-US" sz="4900" b="1" i="1" dirty="0">
                <a:solidFill>
                  <a:schemeClr val="accent2"/>
                </a:solidFill>
              </a:rPr>
              <a:t>NOMINEES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17986"/>
            <a:ext cx="10515600" cy="46179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Paper #1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pt-BR" dirty="0"/>
              <a:t>Esteban R. </a:t>
            </a:r>
            <a:r>
              <a:rPr lang="pt-BR" dirty="0" err="1"/>
              <a:t>Brenes</a:t>
            </a:r>
            <a:r>
              <a:rPr lang="pt-BR" dirty="0"/>
              <a:t>, Maria Fernanda Lopez </a:t>
            </a:r>
            <a:r>
              <a:rPr lang="pt-BR" dirty="0" err="1"/>
              <a:t>and</a:t>
            </a:r>
            <a:r>
              <a:rPr lang="pt-BR" dirty="0"/>
              <a:t> Caleb </a:t>
            </a:r>
            <a:r>
              <a:rPr lang="pt-BR" dirty="0" err="1"/>
              <a:t>Pichardo</a:t>
            </a:r>
            <a:endParaRPr lang="es-ES" dirty="0"/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De mi tierra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Paper #44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es-ES" dirty="0" err="1"/>
              <a:t>Anamari</a:t>
            </a:r>
            <a:r>
              <a:rPr lang="es-ES" dirty="0"/>
              <a:t> Irizarry Quintero and Grisel </a:t>
            </a:r>
            <a:r>
              <a:rPr lang="es-ES" dirty="0" err="1"/>
              <a:t>Melendez</a:t>
            </a:r>
            <a:endParaRPr lang="es-ES" dirty="0"/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Learning through micro-credential experiences: the Case of Puerto Rican UPR students</a:t>
            </a:r>
          </a:p>
          <a:p>
            <a:pPr lvl="1"/>
            <a:endParaRPr lang="en-US" dirty="0"/>
          </a:p>
          <a:p>
            <a:r>
              <a:rPr lang="en-US" dirty="0"/>
              <a:t>Paper #51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es-ES" dirty="0"/>
              <a:t>Alexander Nuñez Torres</a:t>
            </a:r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MAXTRA Cash Handling Solutions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12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D9F0B9-E7AE-9D4A-8F9A-99016037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2022 BALAS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22311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31570"/>
            <a:ext cx="10515600" cy="17179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Universidad de los Andes School of Management Best Teaching Case Award </a:t>
            </a:r>
            <a:br>
              <a:rPr lang="en-US" b="1" dirty="0"/>
            </a:br>
            <a:r>
              <a:rPr lang="en-US" sz="49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WINNER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9606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sz="3600" dirty="0"/>
              <a:t>Esteban R. Brenes, Maria Fernanda Lopez and Caleb Pichardo</a:t>
            </a:r>
          </a:p>
          <a:p>
            <a:pPr marL="0" indent="0">
              <a:buNone/>
            </a:pPr>
            <a:r>
              <a:rPr lang="es-ES" b="1" dirty="0"/>
              <a:t>De mi tierra</a:t>
            </a:r>
            <a:r>
              <a:rPr lang="en-US" b="1" dirty="0"/>
              <a:t> </a:t>
            </a:r>
          </a:p>
          <a:p>
            <a:endParaRPr lang="en-US" dirty="0"/>
          </a:p>
        </p:txBody>
      </p:sp>
      <p:pic>
        <p:nvPicPr>
          <p:cNvPr id="4" name="Picture 2" descr="https://www.balas.org/resources/Pictures/Master%20Template%20Images/BALAS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54" y="4244433"/>
            <a:ext cx="6683107" cy="220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13</a:t>
            </a:fld>
            <a:endParaRPr lang="en-US"/>
          </a:p>
        </p:txBody>
      </p:sp>
      <p:sp>
        <p:nvSpPr>
          <p:cNvPr id="7" name="Marcador de pie de página 5">
            <a:extLst>
              <a:ext uri="{FF2B5EF4-FFF2-40B4-BE49-F238E27FC236}">
                <a16:creationId xmlns:a16="http://schemas.microsoft.com/office/drawing/2014/main" id="{EDA9D1BC-68BC-9E41-812B-80332DAC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2022 BALAS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4785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/>
              <a:t>BALAS Presidents' Award for</a:t>
            </a:r>
          </a:p>
          <a:p>
            <a:pPr marL="0" indent="0" algn="ctr">
              <a:buNone/>
            </a:pPr>
            <a:r>
              <a:rPr lang="en-US" sz="5000" b="1" dirty="0"/>
              <a:t> Best Academic Paper</a:t>
            </a:r>
            <a:endParaRPr lang="en-US" sz="5000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14</a:t>
            </a:fld>
            <a:endParaRPr lang="en-US"/>
          </a:p>
        </p:txBody>
      </p:sp>
      <p:sp>
        <p:nvSpPr>
          <p:cNvPr id="5" name="Marcador de pie de página 5">
            <a:extLst>
              <a:ext uri="{FF2B5EF4-FFF2-40B4-BE49-F238E27FC236}">
                <a16:creationId xmlns:a16="http://schemas.microsoft.com/office/drawing/2014/main" id="{AA4193A9-B4D1-544B-8B7E-8411480A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2022 BALAS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3973418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BALAS Presidents' Award for Best Academic Paper</a:t>
            </a:r>
            <a:br>
              <a:rPr lang="en-US" b="1" dirty="0"/>
            </a:br>
            <a:r>
              <a:rPr lang="en-US" sz="4900" b="1" i="1" dirty="0">
                <a:solidFill>
                  <a:schemeClr val="accent2"/>
                </a:solidFill>
              </a:rPr>
              <a:t>NOMINEES</a:t>
            </a:r>
            <a:endParaRPr lang="en-US" b="1" i="1" dirty="0">
              <a:solidFill>
                <a:schemeClr val="accent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Paper #24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it-IT" dirty="0"/>
              <a:t>Carolina Pagliacci, Dennis Jansen and Della Chang</a:t>
            </a:r>
            <a:endParaRPr lang="es-ES" dirty="0"/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International Evidence on the Cost Channel of Monetary Policy: The Role of Credit Supply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Paper #52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es-ES" dirty="0"/>
              <a:t>Ricardo </a:t>
            </a:r>
            <a:r>
              <a:rPr lang="es-ES" dirty="0" err="1"/>
              <a:t>Ubeda</a:t>
            </a:r>
            <a:r>
              <a:rPr lang="es-ES" dirty="0"/>
              <a:t>-Sales, Carlos Alsua and Diego Vallarino</a:t>
            </a:r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Differentiated Roles and Perceptions of the Controller Function: An Exploratory Study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Paper #80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es-ES" dirty="0"/>
              <a:t>Richard </a:t>
            </a:r>
            <a:r>
              <a:rPr lang="es-ES" dirty="0" err="1"/>
              <a:t>Saito</a:t>
            </a:r>
            <a:r>
              <a:rPr lang="es-ES" dirty="0"/>
              <a:t>, Mariana </a:t>
            </a:r>
            <a:r>
              <a:rPr lang="es-ES" dirty="0" err="1"/>
              <a:t>Oreng</a:t>
            </a:r>
            <a:r>
              <a:rPr lang="es-ES" dirty="0"/>
              <a:t>, </a:t>
            </a:r>
            <a:r>
              <a:rPr lang="es-ES" dirty="0" err="1"/>
              <a:t>Raluca</a:t>
            </a:r>
            <a:r>
              <a:rPr lang="es-ES" dirty="0"/>
              <a:t> </a:t>
            </a:r>
            <a:r>
              <a:rPr lang="es-ES" dirty="0" err="1"/>
              <a:t>Parvulescu</a:t>
            </a:r>
            <a:r>
              <a:rPr lang="es-ES" dirty="0"/>
              <a:t> and Jean-Philippe </a:t>
            </a:r>
            <a:r>
              <a:rPr lang="es-ES" dirty="0" err="1"/>
              <a:t>Boussemart</a:t>
            </a:r>
            <a:endParaRPr lang="es-ES" dirty="0"/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Banks’ efficiency decomposition, engagement in securitization and productivity gains</a:t>
            </a:r>
            <a:endParaRPr lang="es-VE" dirty="0"/>
          </a:p>
          <a:p>
            <a:endParaRPr lang="es-VE" dirty="0"/>
          </a:p>
          <a:p>
            <a:pPr lvl="1"/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15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6D7766-AEFF-0C46-A764-90094A5C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2022 BALAS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15997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BALAS Presidents' Award for Best Academic Paper</a:t>
            </a:r>
            <a:br>
              <a:rPr lang="en-US" b="1" dirty="0"/>
            </a:br>
            <a:r>
              <a:rPr lang="en-US" sz="49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WINNER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Richard Saito, Mariana </a:t>
            </a:r>
            <a:r>
              <a:rPr lang="en-US" sz="3600" dirty="0" err="1"/>
              <a:t>Oreng</a:t>
            </a:r>
            <a:r>
              <a:rPr lang="en-US" sz="3600" dirty="0"/>
              <a:t>, Raluca </a:t>
            </a:r>
            <a:r>
              <a:rPr lang="en-US" sz="3600" dirty="0" err="1"/>
              <a:t>Parvulescu</a:t>
            </a:r>
            <a:r>
              <a:rPr lang="en-US" sz="3600" dirty="0"/>
              <a:t> and Jean-Philippe </a:t>
            </a:r>
            <a:r>
              <a:rPr lang="en-US" sz="3600" dirty="0" err="1"/>
              <a:t>Boussemart</a:t>
            </a:r>
            <a:endParaRPr lang="en-US" sz="3600" dirty="0"/>
          </a:p>
          <a:p>
            <a:pPr marL="0" indent="0">
              <a:buNone/>
            </a:pPr>
            <a:r>
              <a:rPr lang="en-US" b="1" dirty="0"/>
              <a:t>Banks’ efficiency decomposition, engagement in securitization and productivity gains</a:t>
            </a:r>
          </a:p>
          <a:p>
            <a:pPr lvl="1"/>
            <a:endParaRPr lang="es-VE" b="1" dirty="0"/>
          </a:p>
          <a:p>
            <a:endParaRPr lang="es-VE" dirty="0"/>
          </a:p>
          <a:p>
            <a:endParaRPr lang="es-VE" dirty="0"/>
          </a:p>
          <a:p>
            <a:pPr lvl="1"/>
            <a:endParaRPr lang="en-US" dirty="0"/>
          </a:p>
        </p:txBody>
      </p:sp>
      <p:pic>
        <p:nvPicPr>
          <p:cNvPr id="4" name="Picture 2" descr="https://www.balas.org/resources/Pictures/Master%20Template%20Images/BALAS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54" y="3988130"/>
            <a:ext cx="6683107" cy="220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16</a:t>
            </a:fld>
            <a:endParaRPr lang="en-US"/>
          </a:p>
        </p:txBody>
      </p:sp>
      <p:sp>
        <p:nvSpPr>
          <p:cNvPr id="7" name="Marcador de pie de página 5">
            <a:extLst>
              <a:ext uri="{FF2B5EF4-FFF2-40B4-BE49-F238E27FC236}">
                <a16:creationId xmlns:a16="http://schemas.microsoft.com/office/drawing/2014/main" id="{B156E386-EAF6-D24F-8CF2-8C66656C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2022 BALAS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83660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3E2008E-BBE8-4428-907C-AE472287E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BALAS Annual Conference</a:t>
            </a:r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0C3D68-1D1C-465D-97F6-1F05E185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17</a:t>
            </a:fld>
            <a:endParaRPr lang="en-U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EEB2731-07A0-4958-9218-A3283D16475A}"/>
              </a:ext>
            </a:extLst>
          </p:cNvPr>
          <p:cNvSpPr/>
          <p:nvPr/>
        </p:nvSpPr>
        <p:spPr>
          <a:xfrm>
            <a:off x="780634" y="1996951"/>
            <a:ext cx="10630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>
                  <a:solidFill>
                    <a:srgbClr val="669900"/>
                  </a:solidFill>
                </a:ln>
                <a:gradFill flip="none" rotWithShape="1">
                  <a:gsLst>
                    <a:gs pos="0">
                      <a:srgbClr val="97CC00">
                        <a:lumMod val="96000"/>
                      </a:srgb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Congratulations to all of the winners!</a:t>
            </a:r>
          </a:p>
        </p:txBody>
      </p:sp>
      <p:pic>
        <p:nvPicPr>
          <p:cNvPr id="7" name="Picture 2" descr="https://www.balas.org/resources/Pictures/Master%20Template%20Images/BALAS2.png">
            <a:extLst>
              <a:ext uri="{FF2B5EF4-FFF2-40B4-BE49-F238E27FC236}">
                <a16:creationId xmlns:a16="http://schemas.microsoft.com/office/drawing/2014/main" id="{51BF5D13-1B94-46EB-B9E2-9C4D2E2D2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54" y="3988130"/>
            <a:ext cx="6683107" cy="220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081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/>
              <a:t>Luis J. </a:t>
            </a:r>
            <a:r>
              <a:rPr lang="en-US" sz="5000" b="1" dirty="0" err="1"/>
              <a:t>Sanz</a:t>
            </a:r>
            <a:r>
              <a:rPr lang="en-US" sz="5000" b="1" dirty="0"/>
              <a:t> </a:t>
            </a:r>
          </a:p>
          <a:p>
            <a:pPr marL="0" indent="0" algn="ctr">
              <a:buNone/>
            </a:pPr>
            <a:r>
              <a:rPr lang="en-US" sz="5000" b="1" dirty="0"/>
              <a:t>Best Student Paper Award </a:t>
            </a:r>
            <a:br>
              <a:rPr lang="en-US" sz="5000" b="1" dirty="0"/>
            </a:br>
            <a:r>
              <a:rPr lang="en-US" sz="5000" b="1" dirty="0"/>
              <a:t>(sponsored by INCAE) </a:t>
            </a:r>
            <a:br>
              <a:rPr lang="en-US" sz="5000" b="1" dirty="0"/>
            </a:br>
            <a:endParaRPr lang="en-US" sz="5000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2</a:t>
            </a:fld>
            <a:endParaRPr lang="en-US"/>
          </a:p>
        </p:txBody>
      </p:sp>
      <p:sp>
        <p:nvSpPr>
          <p:cNvPr id="5" name="Marcador de pie de página 5">
            <a:extLst>
              <a:ext uri="{FF2B5EF4-FFF2-40B4-BE49-F238E27FC236}">
                <a16:creationId xmlns:a16="http://schemas.microsoft.com/office/drawing/2014/main" id="{4C7BC942-A7E7-8241-8592-5983D08BE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2022 BALAS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258553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2517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Luis J. </a:t>
            </a:r>
            <a:r>
              <a:rPr lang="en-US" b="1" dirty="0" err="1"/>
              <a:t>Sanz</a:t>
            </a:r>
            <a:r>
              <a:rPr lang="en-US" b="1" dirty="0"/>
              <a:t> Best Student Paper Award </a:t>
            </a:r>
            <a:br>
              <a:rPr lang="en-US" b="1" dirty="0"/>
            </a:br>
            <a:r>
              <a:rPr lang="en-US" b="1" dirty="0"/>
              <a:t>(sponsored by INCAE) </a:t>
            </a:r>
            <a:br>
              <a:rPr lang="en-US" b="1" dirty="0"/>
            </a:br>
            <a:r>
              <a:rPr lang="en-US" b="1" i="1" dirty="0">
                <a:solidFill>
                  <a:schemeClr val="accent2"/>
                </a:solidFill>
              </a:rPr>
              <a:t>NOMINEES</a:t>
            </a:r>
            <a:br>
              <a:rPr lang="en-US" b="1" i="1" dirty="0"/>
            </a:b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0430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Paper #66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es-ES" dirty="0"/>
              <a:t>Jenifer Campos, </a:t>
            </a:r>
            <a:r>
              <a:rPr lang="es-ES" dirty="0" err="1"/>
              <a:t>Marialaura</a:t>
            </a:r>
            <a:r>
              <a:rPr lang="es-ES" dirty="0"/>
              <a:t> Rosales and María Corina Salas</a:t>
            </a:r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Ride-hailing users: A segmentation based on habits of use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Paper #72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es-ES" dirty="0"/>
              <a:t>Beatriz González, Claudia Quintanilla and Edgardo Ayala</a:t>
            </a:r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Would you dare to revive an iconic brand for nostalgia's sake?</a:t>
            </a:r>
          </a:p>
          <a:p>
            <a:pPr lvl="1"/>
            <a:endParaRPr lang="en-US" dirty="0"/>
          </a:p>
          <a:p>
            <a:r>
              <a:rPr lang="en-US" dirty="0"/>
              <a:t>Paper #105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es-ES" dirty="0" err="1"/>
              <a:t>Shoeb</a:t>
            </a:r>
            <a:r>
              <a:rPr lang="es-ES" dirty="0"/>
              <a:t> Mohammad and Izu </a:t>
            </a:r>
            <a:r>
              <a:rPr lang="es-ES" dirty="0" err="1"/>
              <a:t>Mbaraonye</a:t>
            </a:r>
            <a:endParaRPr lang="es-ES" dirty="0"/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Do political ties foster or hinder entrepreneurial orientation?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7B1A62-1E53-DE40-AED9-B134F60B1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2022 BALAS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321838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25171"/>
            <a:ext cx="10515600" cy="150321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Luis J. Sanz Best Student Paper Award </a:t>
            </a:r>
            <a:br>
              <a:rPr lang="en-US" b="1" dirty="0"/>
            </a:br>
            <a:r>
              <a:rPr lang="en-US" b="1" dirty="0"/>
              <a:t>(sponsored by INCAE) </a:t>
            </a:r>
            <a:br>
              <a:rPr lang="en-US" b="1" dirty="0"/>
            </a:br>
            <a:r>
              <a:rPr lang="en-US" sz="49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WINNER</a:t>
            </a:r>
            <a:br>
              <a:rPr lang="en-US" b="1" i="1" dirty="0"/>
            </a:b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2492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dirty="0" err="1"/>
              <a:t>Shoeb</a:t>
            </a:r>
            <a:r>
              <a:rPr lang="es-ES" sz="3600" dirty="0"/>
              <a:t> Mohammad and Izu </a:t>
            </a:r>
            <a:r>
              <a:rPr lang="es-ES" sz="3600" dirty="0" err="1"/>
              <a:t>Mbaraonye</a:t>
            </a:r>
            <a:endParaRPr lang="es-CO" sz="3600" dirty="0"/>
          </a:p>
          <a:p>
            <a:pPr marL="0" indent="0">
              <a:buNone/>
            </a:pPr>
            <a:r>
              <a:rPr lang="en-US" b="1" dirty="0"/>
              <a:t>Do political ties foster or hinder entrepreneurial orientation?</a:t>
            </a:r>
          </a:p>
        </p:txBody>
      </p:sp>
      <p:sp>
        <p:nvSpPr>
          <p:cNvPr id="7" name="Marcador de pie de página 5">
            <a:extLst>
              <a:ext uri="{FF2B5EF4-FFF2-40B4-BE49-F238E27FC236}">
                <a16:creationId xmlns:a16="http://schemas.microsoft.com/office/drawing/2014/main" id="{3E0F1D33-3485-8649-BD05-F0C70DD43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2021 BALAS Annual Conference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2" descr="https://www.balas.org/resources/Pictures/Master%20Template%20Images/BALAS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54" y="4138553"/>
            <a:ext cx="6683107" cy="220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8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/>
              <a:t>Lourdes S. Casanova </a:t>
            </a:r>
          </a:p>
          <a:p>
            <a:pPr marL="0" indent="0" algn="ctr">
              <a:buNone/>
            </a:pPr>
            <a:r>
              <a:rPr lang="en-US" sz="5000" b="1" dirty="0"/>
              <a:t>Best Applied Paper Award</a:t>
            </a:r>
            <a:endParaRPr lang="en-US" sz="5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5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F42570-B01D-A742-AABC-237D0F1C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2022 BALAS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340164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Lourdes S. Casanova Best Applied Paper Award</a:t>
            </a:r>
            <a:br>
              <a:rPr lang="en-US" b="1" i="1" dirty="0"/>
            </a:br>
            <a:r>
              <a:rPr lang="en-US" b="1" i="1" dirty="0">
                <a:solidFill>
                  <a:schemeClr val="accent2"/>
                </a:solidFill>
              </a:rPr>
              <a:t>NOMINEES</a:t>
            </a:r>
            <a:r>
              <a:rPr lang="en-US" b="1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Paper #81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es-ES" dirty="0" err="1"/>
              <a:t>Asli</a:t>
            </a:r>
            <a:r>
              <a:rPr lang="es-ES" dirty="0"/>
              <a:t> </a:t>
            </a:r>
            <a:r>
              <a:rPr lang="es-ES" dirty="0" err="1"/>
              <a:t>Demirguc-Kunt</a:t>
            </a:r>
            <a:r>
              <a:rPr lang="es-ES" dirty="0"/>
              <a:t>, Alvaro Pedraza, Fredy Pulga and Claudia Ruiz-Ortega</a:t>
            </a:r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Global Bank Lending under Climate Policy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Paper #104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es-ES" dirty="0"/>
              <a:t>Juan Diego Hinojosa Sandoval and Maria de Los Dolores Gonzalez-Saucedo</a:t>
            </a:r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Understanding Digital Entrepreneurship in Academic Ecosystems: A Future Research Agenda.</a:t>
            </a:r>
          </a:p>
          <a:p>
            <a:pPr lvl="1"/>
            <a:endParaRPr lang="en-US" dirty="0"/>
          </a:p>
          <a:p>
            <a:r>
              <a:rPr lang="en-US" dirty="0"/>
              <a:t>Paper #112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es-ES" dirty="0"/>
              <a:t>Hernán Herrera-Echeverri, Diego C. Cueto, Sandra Gaitán and Daniel Fragua</a:t>
            </a:r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Private Equity activity and Corporate Governance’s Spillover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C486C-CA7A-F949-94A2-30C73E82B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2022 BALAS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91213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Lourdes S. Casanova Best Applied Paper Award</a:t>
            </a:r>
            <a:br>
              <a:rPr lang="en-US" b="1" i="1" dirty="0"/>
            </a:br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WINNER</a:t>
            </a:r>
            <a:endParaRPr lang="en-US" sz="40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sz="3600" dirty="0"/>
              <a:t>Juan Diego Hinojosa Sandoval and Maria de Los Dolores Gonzalez-Saucedo</a:t>
            </a:r>
          </a:p>
          <a:p>
            <a:pPr marL="0" indent="0">
              <a:buNone/>
            </a:pPr>
            <a:r>
              <a:rPr lang="es-CO" b="1" dirty="0" err="1"/>
              <a:t>Understanding</a:t>
            </a:r>
            <a:r>
              <a:rPr lang="es-CO" b="1" dirty="0"/>
              <a:t> Digital </a:t>
            </a:r>
            <a:r>
              <a:rPr lang="es-CO" b="1" dirty="0" err="1"/>
              <a:t>Entrepreneurship</a:t>
            </a:r>
            <a:r>
              <a:rPr lang="es-CO" b="1" dirty="0"/>
              <a:t> in </a:t>
            </a:r>
            <a:r>
              <a:rPr lang="es-CO" b="1" dirty="0" err="1"/>
              <a:t>Academic</a:t>
            </a:r>
            <a:r>
              <a:rPr lang="es-CO" b="1" dirty="0"/>
              <a:t> </a:t>
            </a:r>
            <a:r>
              <a:rPr lang="es-CO" b="1" dirty="0" err="1"/>
              <a:t>Ecosystems</a:t>
            </a:r>
            <a:r>
              <a:rPr lang="es-CO" b="1" dirty="0"/>
              <a:t>: A Future </a:t>
            </a:r>
            <a:r>
              <a:rPr lang="es-CO" b="1" dirty="0" err="1"/>
              <a:t>Research</a:t>
            </a:r>
            <a:r>
              <a:rPr lang="es-CO" b="1" dirty="0"/>
              <a:t> Agenda</a:t>
            </a:r>
          </a:p>
        </p:txBody>
      </p:sp>
      <p:pic>
        <p:nvPicPr>
          <p:cNvPr id="4" name="Picture 2" descr="https://www.balas.org/resources/Pictures/Master%20Template%20Images/BALAS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54" y="4214055"/>
            <a:ext cx="6683107" cy="220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7</a:t>
            </a:fld>
            <a:endParaRPr lang="en-US"/>
          </a:p>
        </p:txBody>
      </p:sp>
      <p:sp>
        <p:nvSpPr>
          <p:cNvPr id="7" name="Marcador de pie de página 5">
            <a:extLst>
              <a:ext uri="{FF2B5EF4-FFF2-40B4-BE49-F238E27FC236}">
                <a16:creationId xmlns:a16="http://schemas.microsoft.com/office/drawing/2014/main" id="{D5AF1353-CFF8-C64E-B00A-19F852B5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2022 BALAS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179521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/>
              <a:t>University of San Diego</a:t>
            </a:r>
          </a:p>
          <a:p>
            <a:pPr marL="0" indent="0" algn="ctr">
              <a:buNone/>
            </a:pPr>
            <a:r>
              <a:rPr lang="en-US" sz="5000" b="1" dirty="0"/>
              <a:t> School of Business Award </a:t>
            </a:r>
          </a:p>
          <a:p>
            <a:pPr marL="0" indent="0" algn="ctr">
              <a:buNone/>
            </a:pPr>
            <a:r>
              <a:rPr lang="en-US" sz="5000" b="1" dirty="0"/>
              <a:t>Best Paper on Business and Corporate Social Responsibility, Social Impact and Social Innovation</a:t>
            </a:r>
            <a:endParaRPr lang="en-US" sz="5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8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5ED634-01D0-0D47-BEB9-B0616A131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2022 BALAS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3709323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USD School of Business Award Best Paper on Business and Corporate Social Responsibility, Social Impact and Social Innovation </a:t>
            </a:r>
            <a:r>
              <a:rPr lang="en-US" sz="4900" b="1" i="1" dirty="0">
                <a:solidFill>
                  <a:schemeClr val="accent2"/>
                </a:solidFill>
              </a:rPr>
              <a:t>NOMINEES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35341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 Paper #35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Jason Good and Bryan Husted</a:t>
            </a:r>
            <a:endParaRPr lang="es-ES" dirty="0"/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The boundaries of planetary boundaries: Looking to </a:t>
            </a:r>
            <a:r>
              <a:rPr lang="en-US" dirty="0" err="1"/>
              <a:t>neltiliztli</a:t>
            </a:r>
            <a:r>
              <a:rPr lang="en-US" dirty="0"/>
              <a:t> as an alternative for corporate sustainability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Paper #82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es-ES" dirty="0"/>
              <a:t>Enrico Riva</a:t>
            </a:r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A Natural Language Processing (NLP) application for assessing ESG transparency in financial institutions</a:t>
            </a:r>
          </a:p>
          <a:p>
            <a:pPr lvl="1"/>
            <a:endParaRPr lang="en-US" dirty="0"/>
          </a:p>
          <a:p>
            <a:r>
              <a:rPr lang="en-US" dirty="0"/>
              <a:t>Paper #93</a:t>
            </a:r>
          </a:p>
          <a:p>
            <a:pPr marL="457200" lvl="1" indent="0">
              <a:buNone/>
            </a:pPr>
            <a:r>
              <a:rPr lang="en-US" b="1" dirty="0"/>
              <a:t>Authors:</a:t>
            </a:r>
            <a:r>
              <a:rPr lang="en-US" dirty="0"/>
              <a:t> </a:t>
            </a:r>
            <a:r>
              <a:rPr lang="es-ES" dirty="0"/>
              <a:t>Guillermo Arévalo, Maximiliano González, Alexander Guzmán and María A. Trujillo</a:t>
            </a:r>
          </a:p>
          <a:p>
            <a:pPr marL="457200" lvl="1" indent="0">
              <a:buNone/>
            </a:pPr>
            <a:r>
              <a:rPr lang="en-US" b="1" dirty="0"/>
              <a:t>Title:</a:t>
            </a:r>
            <a:r>
              <a:rPr lang="en-US" dirty="0"/>
              <a:t> The value effect of sustainability: Evidence from Latin American ESG bond market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729-3ABF-47CD-84AC-832E75BDE744}" type="slidenum">
              <a:rPr lang="en-US" smtClean="0"/>
              <a:t>9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828D6A-E619-C949-A719-A539C2157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2022 BALAS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109124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4131</TotalTime>
  <Words>799</Words>
  <Application>Microsoft Office PowerPoint</Application>
  <PresentationFormat>Widescreen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 BEST PAPER AWARDS BALAS 2023 ANNUAL CONFERENCE</vt:lpstr>
      <vt:lpstr>PowerPoint Presentation</vt:lpstr>
      <vt:lpstr>Luis J. Sanz Best Student Paper Award  (sponsored by INCAE)  NOMINEES </vt:lpstr>
      <vt:lpstr>Luis J. Sanz Best Student Paper Award  (sponsored by INCAE)  WINNER </vt:lpstr>
      <vt:lpstr>PowerPoint Presentation</vt:lpstr>
      <vt:lpstr>Lourdes S. Casanova Best Applied Paper Award NOMINEES </vt:lpstr>
      <vt:lpstr>Lourdes S. Casanova Best Applied Paper Award WINNER</vt:lpstr>
      <vt:lpstr>PowerPoint Presentation</vt:lpstr>
      <vt:lpstr>USD School of Business Award Best Paper on Business and Corporate Social Responsibility, Social Impact and Social Innovation NOMINEES</vt:lpstr>
      <vt:lpstr>USD School of Business Award Best Paper on Business and Corporate Social Responsibility, Social Impact and Social Innovation  WINNER </vt:lpstr>
      <vt:lpstr>PowerPoint Presentation</vt:lpstr>
      <vt:lpstr>Universidad de los Andes School of Management Best Teaching Case Award  NOMINEES</vt:lpstr>
      <vt:lpstr>Universidad de los Andes School of Management Best Teaching Case Award  WINNER</vt:lpstr>
      <vt:lpstr>PowerPoint Presentation</vt:lpstr>
      <vt:lpstr>BALAS Presidents' Award for Best Academic Paper NOMINEES</vt:lpstr>
      <vt:lpstr>BALAS Presidents' Award for Best Academic Paper WINNER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BALAS AWARDS 2019 ANNUAL CONFERENCE</dc:title>
  <dc:creator>Windows User</dc:creator>
  <cp:lastModifiedBy>Urbi Garay</cp:lastModifiedBy>
  <cp:revision>62</cp:revision>
  <dcterms:created xsi:type="dcterms:W3CDTF">2019-04-10T22:34:08Z</dcterms:created>
  <dcterms:modified xsi:type="dcterms:W3CDTF">2023-12-07T18:33:08Z</dcterms:modified>
</cp:coreProperties>
</file>